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Subotic Krasojevic" initials="ISK" lastIdx="0" clrIdx="0">
    <p:extLst>
      <p:ext uri="{19B8F6BF-5375-455C-9EA6-DF929625EA0E}">
        <p15:presenceInfo xmlns:p15="http://schemas.microsoft.com/office/powerpoint/2012/main" userId="Iva Subotic Krasoje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2FED-1A6C-46D9-AC07-055AF35BBA3C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7D3F-2A2D-4E1E-82C7-4B2655F15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78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8C3CA-1A41-4360-A13A-9D4D141D97FF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175-CAE8-4E69-ACEA-49AC565F0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3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7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2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B69612-2C6A-40C5-89E8-6D216F99A3E6}" type="datetime1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017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16D2-FF21-4B70-A43C-3BEF254FE3F0}" type="datetime1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6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5862-A3C2-4F0E-9491-4F1F0D22EB4D}" type="datetime1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1E8C-1F27-49DA-9C3A-91C1031D3E4C}" type="datetime1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0B2D9F-0F9C-494A-9E6B-6D42D444CC6C}" type="datetime1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70108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2DE4-A933-4005-AE17-D3DE0E270AEA}" type="datetime1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445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2C4E-58E4-406E-9A01-19C06EA22815}" type="datetime1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878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4E8B-75A9-458D-AB1D-03634D7E75B4}" type="datetime1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8AB9-3BEE-49BB-9938-80507AB675BD}" type="datetime1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1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9C7FB51-C922-4445-90DD-95F26F1C1D79}" type="datetime1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2482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0742BF-46C6-4052-8B54-DC8652AB2CB5}" type="datetime1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1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E7C3A3-8AB1-4289-8620-B7F64274DC30}" type="datetime1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748123-ED2B-4510-A67E-3FD53E6300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549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hnoartbgd/?eid=ARCO8_c6CkXumlAeKXkQttGMATnUaiY30Ngda_x03HzGZq9tQQfc7YByhV-8rHkn00cnaMS-4UWgyUhh&amp;timeline_context_item_type=intro_card_work&amp;timeline_context_item_source=100005527530129&amp;fref=ta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6000" dirty="0" smtClean="0"/>
              <a:t>Pozovi </a:t>
            </a:r>
            <a:r>
              <a:rPr lang="sr-Latn-RS" sz="8000" dirty="0" smtClean="0"/>
              <a:t>m</a:t>
            </a:r>
            <a:r>
              <a:rPr lang="sr-Latn-RS" sz="60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sr-Latn-RS" sz="6000" dirty="0" smtClean="0"/>
              <a:t>radi magije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396" y="4435067"/>
            <a:ext cx="8045373" cy="742279"/>
          </a:xfrm>
        </p:spPr>
        <p:txBody>
          <a:bodyPr>
            <a:noAutofit/>
          </a:bodyPr>
          <a:lstStyle/>
          <a:p>
            <a:r>
              <a:rPr lang="sr-Latn-RS" sz="6000" b="0" dirty="0" smtClean="0">
                <a:latin typeface="+mj-lt"/>
              </a:rPr>
              <a:t>M</a:t>
            </a:r>
            <a:r>
              <a:rPr lang="sr-Latn-RS" sz="4000" b="0" dirty="0" smtClean="0">
                <a:latin typeface="+mj-lt"/>
              </a:rPr>
              <a:t>im, </a:t>
            </a:r>
            <a:r>
              <a:rPr lang="sr-Latn-RS" sz="6000" b="0" dirty="0" smtClean="0">
                <a:latin typeface="+mj-lt"/>
              </a:rPr>
              <a:t>M</a:t>
            </a:r>
            <a:r>
              <a:rPr lang="sr-Latn-RS" sz="4000" b="0" dirty="0" smtClean="0">
                <a:latin typeface="+mj-lt"/>
              </a:rPr>
              <a:t>INECRAFT I </a:t>
            </a:r>
            <a:r>
              <a:rPr lang="sr-Latn-RS" sz="6000" b="0" dirty="0" smtClean="0">
                <a:latin typeface="+mj-lt"/>
              </a:rPr>
              <a:t>M</a:t>
            </a:r>
            <a:r>
              <a:rPr lang="sr-Latn-RS" sz="4000" b="0" dirty="0" smtClean="0">
                <a:latin typeface="+mj-lt"/>
              </a:rPr>
              <a:t>UZEJ </a:t>
            </a:r>
          </a:p>
          <a:p>
            <a:r>
              <a:rPr lang="sr-Latn-RS" sz="4000" b="0" dirty="0" smtClean="0">
                <a:latin typeface="+mj-lt"/>
              </a:rPr>
              <a:t>U NASTAVI NA DALJINU</a:t>
            </a:r>
            <a:endParaRPr lang="en-US" sz="4000" b="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Iva </a:t>
            </a:r>
            <a:r>
              <a:rPr lang="en-US" dirty="0" err="1" smtClean="0"/>
              <a:t>Krasojević</a:t>
            </a:r>
            <a:r>
              <a:rPr lang="en-US" dirty="0" smtClean="0"/>
              <a:t>, "</a:t>
            </a:r>
            <a:r>
              <a:rPr lang="en-US" dirty="0" err="1" smtClean="0"/>
              <a:t>Tehnoart</a:t>
            </a:r>
            <a:r>
              <a:rPr lang="en-US" dirty="0" smtClean="0"/>
              <a:t> Beograd"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6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77" y="117108"/>
            <a:ext cx="8420625" cy="5545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6064" y="3305155"/>
            <a:ext cx="58337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 smtClean="0">
              <a:hlinkClick r:id="rId3"/>
            </a:endParaRPr>
          </a:p>
          <a:p>
            <a:endParaRPr lang="sr-Latn-RS" dirty="0">
              <a:hlinkClick r:id="rId3"/>
            </a:endParaRPr>
          </a:p>
          <a:p>
            <a:endParaRPr lang="sr-Latn-RS" dirty="0" smtClean="0">
              <a:hlinkClick r:id="rId3"/>
            </a:endParaRPr>
          </a:p>
          <a:p>
            <a:endParaRPr lang="sr-Latn-RS" b="1" dirty="0">
              <a:hlinkClick r:id="rId3"/>
            </a:endParaRPr>
          </a:p>
          <a:p>
            <a:r>
              <a:rPr lang="sr-Latn-RS" b="1" dirty="0" smtClean="0">
                <a:solidFill>
                  <a:schemeClr val="tx2"/>
                </a:solidFill>
                <a:hlinkClick r:id="rId3"/>
              </a:rPr>
              <a:t>Sve radove možete pogledati na stranici: </a:t>
            </a:r>
          </a:p>
          <a:p>
            <a:endParaRPr lang="sr-Latn-RS" b="1" dirty="0">
              <a:solidFill>
                <a:schemeClr val="tx2"/>
              </a:solidFill>
              <a:hlinkClick r:id="rId3"/>
            </a:endParaRPr>
          </a:p>
          <a:p>
            <a:r>
              <a:rPr lang="en-US" b="1" dirty="0" smtClean="0">
                <a:solidFill>
                  <a:schemeClr val="tx2"/>
                </a:solidFill>
                <a:hlinkClick r:id="rId3"/>
              </a:rPr>
              <a:t>https</a:t>
            </a:r>
            <a:r>
              <a:rPr lang="en-US" b="1" dirty="0">
                <a:solidFill>
                  <a:schemeClr val="tx2"/>
                </a:solidFill>
                <a:hlinkClick r:id="rId3"/>
              </a:rPr>
              <a:t>://www.facebook.com/tehnoartbgd</a:t>
            </a:r>
            <a:r>
              <a:rPr lang="en-US" dirty="0">
                <a:solidFill>
                  <a:schemeClr val="tx2"/>
                </a:solidFill>
                <a:hlinkClick r:id="rId3"/>
              </a:rPr>
              <a:t>/?eid=ARCO8_c6CkXumlAeKXkQttGMATnUaiY30Ngda_x03HzGZq9tQQfc7YByhV-8rHkn00cnaMS-4UWgyUhh&amp;timeline_context_item_type=intro_card_work&amp;timeline_context_item_source=100005527530129&amp;fref=tag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41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latin typeface="+mn-lt"/>
              </a:rPr>
              <a:t>Mim (meme) kao štit u borbi protiv korone - lična tumačenja srednjeg veka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569" y="1492371"/>
            <a:ext cx="10178322" cy="2458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1800" dirty="0" smtClean="0"/>
              <a:t>„</a:t>
            </a:r>
            <a:r>
              <a:rPr lang="en-US" sz="1800" dirty="0" err="1" smtClean="0"/>
              <a:t>Pošto</a:t>
            </a:r>
            <a:r>
              <a:rPr lang="en-US" sz="1800" dirty="0" smtClean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ovi</a:t>
            </a:r>
            <a:r>
              <a:rPr lang="en-US" sz="1800" dirty="0"/>
              <a:t> </a:t>
            </a:r>
            <a:r>
              <a:rPr lang="en-US" sz="1800" dirty="0" err="1"/>
              <a:t>ludi</a:t>
            </a:r>
            <a:r>
              <a:rPr lang="en-US" sz="1800" dirty="0"/>
              <a:t> </a:t>
            </a:r>
            <a:r>
              <a:rPr lang="en-US" sz="1800" dirty="0" err="1"/>
              <a:t>dani</a:t>
            </a:r>
            <a:r>
              <a:rPr lang="en-US" sz="1800" dirty="0"/>
              <a:t> </a:t>
            </a:r>
            <a:r>
              <a:rPr lang="en-US" sz="1800" dirty="0" err="1"/>
              <a:t>nekako</a:t>
            </a:r>
            <a:r>
              <a:rPr lang="en-US" sz="1800" dirty="0"/>
              <a:t> </a:t>
            </a:r>
            <a:r>
              <a:rPr lang="en-US" sz="1800" dirty="0" err="1"/>
              <a:t>obeleženi</a:t>
            </a:r>
            <a:r>
              <a:rPr lang="en-US" sz="1800" dirty="0"/>
              <a:t> </a:t>
            </a:r>
            <a:r>
              <a:rPr lang="en-US" sz="1800" dirty="0" err="1"/>
              <a:t>mimovima</a:t>
            </a:r>
            <a:r>
              <a:rPr lang="en-US" sz="1800" dirty="0"/>
              <a:t>,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poučnim</a:t>
            </a:r>
            <a:r>
              <a:rPr lang="en-US" sz="1800" dirty="0"/>
              <a:t>, a </a:t>
            </a:r>
            <a:r>
              <a:rPr lang="en-US" sz="1800" dirty="0" err="1"/>
              <a:t>uglavnom</a:t>
            </a:r>
            <a:r>
              <a:rPr lang="en-US" sz="1800" dirty="0"/>
              <a:t> </a:t>
            </a:r>
            <a:r>
              <a:rPr lang="en-US" sz="1800" dirty="0" err="1"/>
              <a:t>duhovitim</a:t>
            </a:r>
            <a:r>
              <a:rPr lang="en-US" sz="1800" dirty="0"/>
              <a:t>, </a:t>
            </a:r>
            <a:r>
              <a:rPr lang="sr-Latn-RS" sz="1800" dirty="0" smtClean="0"/>
              <a:t>hajde</a:t>
            </a:r>
            <a:r>
              <a:rPr lang="en-US" sz="1800" dirty="0" smtClean="0"/>
              <a:t> </a:t>
            </a:r>
            <a:r>
              <a:rPr lang="en-US" sz="1800" dirty="0"/>
              <a:t>da </a:t>
            </a:r>
            <a:r>
              <a:rPr lang="en-US" sz="1800" dirty="0" err="1"/>
              <a:t>odatle</a:t>
            </a:r>
            <a:r>
              <a:rPr lang="en-US" sz="1800" dirty="0"/>
              <a:t> </a:t>
            </a:r>
            <a:r>
              <a:rPr lang="en-US" sz="1800" dirty="0" err="1"/>
              <a:t>krenemo</a:t>
            </a:r>
            <a:r>
              <a:rPr lang="en-US" sz="1800" dirty="0"/>
              <a:t>. </a:t>
            </a:r>
            <a:r>
              <a:rPr lang="en-US" sz="1800" dirty="0" err="1" smtClean="0"/>
              <a:t>Kada</a:t>
            </a:r>
            <a:r>
              <a:rPr lang="en-US" sz="1800" dirty="0" smtClean="0"/>
              <a:t> </a:t>
            </a:r>
            <a:r>
              <a:rPr lang="en-US" sz="1800" dirty="0"/>
              <a:t>to </a:t>
            </a:r>
            <a:r>
              <a:rPr lang="en-US" sz="1800" dirty="0" err="1"/>
              <a:t>spojimo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 smtClean="0"/>
              <a:t>srednjim</a:t>
            </a:r>
            <a:r>
              <a:rPr lang="sr-Latn-RS" sz="1800" dirty="0" smtClean="0"/>
              <a:t> </a:t>
            </a:r>
            <a:r>
              <a:rPr lang="en-US" sz="1800" dirty="0" err="1" smtClean="0"/>
              <a:t>vekom</a:t>
            </a:r>
            <a:r>
              <a:rPr lang="en-US" sz="1800" dirty="0"/>
              <a:t>, </a:t>
            </a:r>
            <a:r>
              <a:rPr lang="en-US" sz="1800" dirty="0" err="1"/>
              <a:t>evo</a:t>
            </a:r>
            <a:r>
              <a:rPr lang="en-US" sz="1800" dirty="0"/>
              <a:t> </a:t>
            </a:r>
            <a:r>
              <a:rPr lang="en-US" sz="1800" dirty="0" err="1"/>
              <a:t>prvog</a:t>
            </a:r>
            <a:r>
              <a:rPr lang="en-US" sz="1800" dirty="0"/>
              <a:t> </a:t>
            </a:r>
            <a:r>
              <a:rPr lang="en-US" sz="1800" dirty="0" err="1"/>
              <a:t>zadačića</a:t>
            </a:r>
            <a:r>
              <a:rPr lang="en-US" sz="1800" dirty="0" smtClean="0"/>
              <a:t>:</a:t>
            </a:r>
            <a:r>
              <a:rPr lang="en-US" sz="1800" dirty="0"/>
              <a:t> </a:t>
            </a:r>
            <a:r>
              <a:rPr lang="en-US" sz="1800" dirty="0" err="1"/>
              <a:t>napravite</a:t>
            </a:r>
            <a:r>
              <a:rPr lang="en-US" sz="1800" dirty="0"/>
              <a:t> (bar) </a:t>
            </a:r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/>
              <a:t>jedan</a:t>
            </a:r>
            <a:r>
              <a:rPr lang="en-US" sz="1800" dirty="0"/>
              <a:t> </a:t>
            </a:r>
            <a:r>
              <a:rPr lang="en-US" sz="1800" dirty="0" err="1"/>
              <a:t>mim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gif u </a:t>
            </a:r>
            <a:r>
              <a:rPr lang="en-US" sz="1800" dirty="0" err="1"/>
              <a:t>kome</a:t>
            </a:r>
            <a:r>
              <a:rPr lang="en-US" sz="1800" dirty="0"/>
              <a:t> </a:t>
            </a:r>
            <a:r>
              <a:rPr lang="en-US" sz="1800" dirty="0" err="1"/>
              <a:t>ćete</a:t>
            </a:r>
            <a:r>
              <a:rPr lang="en-US" sz="1800" dirty="0"/>
              <a:t> </a:t>
            </a:r>
            <a:r>
              <a:rPr lang="en-US" sz="1800" dirty="0" err="1"/>
              <a:t>iskoristiti</a:t>
            </a:r>
            <a:r>
              <a:rPr lang="en-US" sz="1800" dirty="0"/>
              <a:t> </a:t>
            </a:r>
            <a:r>
              <a:rPr lang="en-US" sz="1800" dirty="0" err="1"/>
              <a:t>nešto</a:t>
            </a:r>
            <a:r>
              <a:rPr lang="en-US" sz="1800" dirty="0"/>
              <a:t> od </a:t>
            </a:r>
            <a:r>
              <a:rPr lang="en-US" sz="1800" dirty="0" err="1"/>
              <a:t>srednjovekovne</a:t>
            </a:r>
            <a:r>
              <a:rPr lang="en-US" sz="1800" dirty="0"/>
              <a:t> </a:t>
            </a:r>
            <a:r>
              <a:rPr lang="en-US" sz="1800" dirty="0" err="1"/>
              <a:t>kulture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umetnosti</a:t>
            </a:r>
            <a:r>
              <a:rPr lang="en-US" sz="1800" dirty="0"/>
              <a:t> (</a:t>
            </a:r>
            <a:r>
              <a:rPr lang="en-US" sz="1800" dirty="0" err="1"/>
              <a:t>diretkno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asocijaciju</a:t>
            </a:r>
            <a:r>
              <a:rPr lang="en-US" sz="1800" dirty="0"/>
              <a:t>). </a:t>
            </a:r>
            <a:r>
              <a:rPr lang="en-US" sz="1800" dirty="0" err="1"/>
              <a:t>Mašti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volju</a:t>
            </a:r>
            <a:r>
              <a:rPr lang="en-US" sz="1800" dirty="0"/>
              <a:t>, a </a:t>
            </a: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bismo</a:t>
            </a:r>
            <a:r>
              <a:rPr lang="en-US" sz="1800" dirty="0"/>
              <a:t> </a:t>
            </a:r>
            <a:r>
              <a:rPr lang="en-US" sz="1800" dirty="0" err="1"/>
              <a:t>bili</a:t>
            </a:r>
            <a:r>
              <a:rPr lang="en-US" sz="1800" dirty="0"/>
              <a:t> </a:t>
            </a:r>
            <a:r>
              <a:rPr lang="en-US" sz="1800" dirty="0" err="1"/>
              <a:t>aktuelni</a:t>
            </a:r>
            <a:r>
              <a:rPr lang="en-US" sz="1800" dirty="0"/>
              <a:t>, </a:t>
            </a:r>
            <a:r>
              <a:rPr lang="en-US" sz="1800" dirty="0" err="1"/>
              <a:t>mogli</a:t>
            </a:r>
            <a:r>
              <a:rPr lang="en-US" sz="1800" dirty="0"/>
              <a:t> bi da </a:t>
            </a:r>
            <a:r>
              <a:rPr lang="en-US" sz="1800" dirty="0" err="1"/>
              <a:t>budu</a:t>
            </a:r>
            <a:r>
              <a:rPr lang="en-US" sz="1800" dirty="0"/>
              <a:t> u </a:t>
            </a:r>
            <a:r>
              <a:rPr lang="en-US" sz="1800" dirty="0" err="1"/>
              <a:t>korona</a:t>
            </a:r>
            <a:r>
              <a:rPr lang="en-US" sz="1800" dirty="0"/>
              <a:t> </a:t>
            </a:r>
            <a:r>
              <a:rPr lang="en-US" sz="1800" dirty="0" err="1"/>
              <a:t>maniru</a:t>
            </a:r>
            <a:r>
              <a:rPr lang="en-US" sz="1800" dirty="0" smtClean="0"/>
              <a:t>.</a:t>
            </a:r>
            <a:r>
              <a:rPr lang="sr-Latn-RS" sz="1800" dirty="0" smtClean="0"/>
              <a:t>“</a:t>
            </a:r>
            <a:r>
              <a:rPr lang="en-US" sz="1800" dirty="0"/>
              <a:t> </a:t>
            </a:r>
            <a:endParaRPr lang="sr-Latn-RS" sz="1800" dirty="0"/>
          </a:p>
          <a:p>
            <a:r>
              <a:rPr lang="sr-Latn-RS" sz="1800" dirty="0" smtClean="0"/>
              <a:t>Razred: II; nastavna tema: umetnost srednjeg veka</a:t>
            </a:r>
          </a:p>
          <a:p>
            <a:r>
              <a:rPr lang="sr-Latn-RS" sz="1800" dirty="0" smtClean="0"/>
              <a:t>Prvi rad je stigao posle nekoliko minuta, a postavljeni rok je bio nepotreban!</a:t>
            </a:r>
          </a:p>
          <a:p>
            <a:endParaRPr lang="sr-Latn-R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Iva </a:t>
            </a:r>
            <a:r>
              <a:rPr lang="en-US" dirty="0" err="1" smtClean="0"/>
              <a:t>Krasojević</a:t>
            </a:r>
            <a:r>
              <a:rPr lang="en-US" dirty="0" smtClean="0"/>
              <a:t>, "</a:t>
            </a:r>
            <a:r>
              <a:rPr lang="en-US" dirty="0" err="1" smtClean="0"/>
              <a:t>Tehnoart</a:t>
            </a:r>
            <a:r>
              <a:rPr lang="en-US" dirty="0" smtClean="0"/>
              <a:t> Beograd"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86" y="3891295"/>
            <a:ext cx="4385814" cy="24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45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14" y="3312951"/>
            <a:ext cx="2353297" cy="2889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12951"/>
            <a:ext cx="3277043" cy="2959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14" y="293297"/>
            <a:ext cx="5555037" cy="28126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502" y="88041"/>
            <a:ext cx="4193260" cy="42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latin typeface="+mn-lt"/>
              </a:rPr>
              <a:t>Minecraft ktitori i graditelji</a:t>
            </a:r>
            <a:endParaRPr lang="en-US" sz="2800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9356" y="1016000"/>
            <a:ext cx="10025922" cy="593407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sr-Latn-RS" sz="1800" dirty="0" smtClean="0"/>
              <a:t>„</a:t>
            </a:r>
            <a:r>
              <a:rPr lang="en-US" sz="1800" dirty="0" smtClean="0"/>
              <a:t>NAPRAVITE </a:t>
            </a:r>
            <a:r>
              <a:rPr lang="en-US" sz="1800" dirty="0"/>
              <a:t>MODEL JEDNOG SRPSKOG SREDNJOVEKOVNOG MANASTIRA </a:t>
            </a:r>
            <a:r>
              <a:rPr lang="en-US" sz="1800" dirty="0" smtClean="0"/>
              <a:t>(od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kog</a:t>
            </a:r>
            <a:r>
              <a:rPr lang="en-US" sz="1800" dirty="0"/>
              <a:t> </a:t>
            </a:r>
            <a:r>
              <a:rPr lang="en-US" sz="1800" dirty="0" err="1"/>
              <a:t>materijala</a:t>
            </a:r>
            <a:r>
              <a:rPr lang="en-US" sz="1800" dirty="0"/>
              <a:t>, 3D, 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digitalan</a:t>
            </a:r>
            <a:r>
              <a:rPr lang="en-US" sz="1800" dirty="0"/>
              <a:t>, </a:t>
            </a:r>
            <a:r>
              <a:rPr lang="en-US" sz="1800" dirty="0" err="1"/>
              <a:t>ako</a:t>
            </a:r>
            <a:r>
              <a:rPr lang="en-US" sz="1800" dirty="0"/>
              <a:t> </a:t>
            </a:r>
            <a:r>
              <a:rPr lang="en-US" sz="1800" dirty="0" err="1"/>
              <a:t>ste</a:t>
            </a:r>
            <a:r>
              <a:rPr lang="en-US" sz="1800" dirty="0"/>
              <a:t> </a:t>
            </a:r>
            <a:r>
              <a:rPr lang="en-US" sz="1800" dirty="0" err="1"/>
              <a:t>vešti</a:t>
            </a:r>
            <a:r>
              <a:rPr lang="en-US" sz="1800" dirty="0"/>
              <a:t>, </a:t>
            </a:r>
            <a:r>
              <a:rPr lang="en-US" sz="1800" dirty="0" err="1"/>
              <a:t>neko</a:t>
            </a:r>
            <a:r>
              <a:rPr lang="en-US" sz="1800" dirty="0"/>
              <a:t> je </a:t>
            </a:r>
            <a:r>
              <a:rPr lang="en-US" sz="1800" dirty="0" err="1"/>
              <a:t>predložio</a:t>
            </a:r>
            <a:r>
              <a:rPr lang="en-US" sz="1800" dirty="0"/>
              <a:t> Minecraft, ja </a:t>
            </a:r>
            <a:r>
              <a:rPr lang="en-US" sz="1800" dirty="0" err="1"/>
              <a:t>ću</a:t>
            </a:r>
            <a:r>
              <a:rPr lang="en-US" sz="1800" dirty="0"/>
              <a:t> se </a:t>
            </a:r>
            <a:r>
              <a:rPr lang="en-US" sz="1800" dirty="0" err="1"/>
              <a:t>baš</a:t>
            </a:r>
            <a:r>
              <a:rPr lang="en-US" sz="1800" dirty="0"/>
              <a:t> </a:t>
            </a:r>
            <a:r>
              <a:rPr lang="en-US" sz="1800" dirty="0" err="1"/>
              <a:t>radovati</a:t>
            </a:r>
            <a:r>
              <a:rPr lang="en-US" sz="1800" dirty="0"/>
              <a:t> tome :D). </a:t>
            </a:r>
            <a:r>
              <a:rPr lang="en-US" sz="1800" dirty="0" err="1"/>
              <a:t>Umesto</a:t>
            </a:r>
            <a:r>
              <a:rPr lang="en-US" sz="1800" dirty="0"/>
              <a:t> </a:t>
            </a:r>
            <a:r>
              <a:rPr lang="en-US" sz="1800" dirty="0" err="1"/>
              <a:t>celog</a:t>
            </a:r>
            <a:r>
              <a:rPr lang="en-US" sz="1800" dirty="0"/>
              <a:t> </a:t>
            </a:r>
            <a:r>
              <a:rPr lang="en-US" sz="1800" dirty="0" err="1"/>
              <a:t>manastira</a:t>
            </a:r>
            <a:r>
              <a:rPr lang="en-US" sz="1800" dirty="0"/>
              <a:t>, MOŽETE NAPRAVITI I DETALJ FASADE (</a:t>
            </a:r>
            <a:r>
              <a:rPr lang="en-US" sz="1800" dirty="0" err="1"/>
              <a:t>fasadu</a:t>
            </a:r>
            <a:r>
              <a:rPr lang="en-US" sz="1800" dirty="0"/>
              <a:t> u </a:t>
            </a:r>
            <a:r>
              <a:rPr lang="en-US" sz="1800" dirty="0" err="1"/>
              <a:t>srpsko-vizantijskom</a:t>
            </a:r>
            <a:r>
              <a:rPr lang="en-US" sz="1800" dirty="0"/>
              <a:t> </a:t>
            </a:r>
            <a:r>
              <a:rPr lang="en-US" sz="1800" dirty="0" err="1"/>
              <a:t>stilu</a:t>
            </a:r>
            <a:r>
              <a:rPr lang="en-US" sz="1800" dirty="0"/>
              <a:t>, </a:t>
            </a:r>
            <a:r>
              <a:rPr lang="en-US" sz="1800" dirty="0" err="1"/>
              <a:t>prozore</a:t>
            </a:r>
            <a:r>
              <a:rPr lang="en-US" sz="1800" dirty="0"/>
              <a:t> u </a:t>
            </a:r>
            <a:r>
              <a:rPr lang="en-US" sz="1800" dirty="0" err="1"/>
              <a:t>raškom</a:t>
            </a:r>
            <a:r>
              <a:rPr lang="en-US" sz="1800" dirty="0"/>
              <a:t>, </a:t>
            </a:r>
            <a:r>
              <a:rPr lang="en-US" sz="1800" dirty="0" err="1"/>
              <a:t>rozete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neki</a:t>
            </a:r>
            <a:r>
              <a:rPr lang="en-US" sz="1800" dirty="0"/>
              <a:t> od </a:t>
            </a:r>
            <a:r>
              <a:rPr lang="en-US" sz="1800" dirty="0" err="1"/>
              <a:t>ukrasa</a:t>
            </a:r>
            <a:r>
              <a:rPr lang="en-US" sz="1800" dirty="0"/>
              <a:t> u </a:t>
            </a:r>
            <a:r>
              <a:rPr lang="en-US" sz="1800" dirty="0" err="1"/>
              <a:t>moravskom</a:t>
            </a:r>
            <a:r>
              <a:rPr lang="en-US" sz="1800" dirty="0"/>
              <a:t>...). </a:t>
            </a:r>
            <a:r>
              <a:rPr lang="en-US" sz="1800" dirty="0" err="1"/>
              <a:t>Ako</a:t>
            </a:r>
            <a:r>
              <a:rPr lang="en-US" sz="1800" dirty="0"/>
              <a:t> je </a:t>
            </a:r>
            <a:r>
              <a:rPr lang="en-US" sz="1800" dirty="0" err="1"/>
              <a:t>nekome</a:t>
            </a:r>
            <a:r>
              <a:rPr lang="en-US" sz="1800" dirty="0"/>
              <a:t> </a:t>
            </a:r>
            <a:r>
              <a:rPr lang="en-US" sz="1800" dirty="0" err="1"/>
              <a:t>inspirativnija</a:t>
            </a:r>
            <a:r>
              <a:rPr lang="en-US" sz="1800" dirty="0"/>
              <a:t> GOTIKA, </a:t>
            </a:r>
            <a:r>
              <a:rPr lang="en-US" sz="1800" dirty="0" err="1"/>
              <a:t>možete</a:t>
            </a:r>
            <a:r>
              <a:rPr lang="en-US" sz="1800" dirty="0"/>
              <a:t> </a:t>
            </a:r>
            <a:r>
              <a:rPr lang="en-US" sz="1800" dirty="0" err="1"/>
              <a:t>birati</a:t>
            </a:r>
            <a:r>
              <a:rPr lang="en-US" sz="1800" dirty="0"/>
              <a:t> </a:t>
            </a:r>
            <a:r>
              <a:rPr lang="en-US" sz="1800" dirty="0" err="1"/>
              <a:t>neku</a:t>
            </a:r>
            <a:r>
              <a:rPr lang="en-US" sz="1800" dirty="0"/>
              <a:t> </a:t>
            </a:r>
            <a:r>
              <a:rPr lang="en-US" sz="1800" dirty="0" err="1"/>
              <a:t>gotičku</a:t>
            </a:r>
            <a:r>
              <a:rPr lang="en-US" sz="1800" dirty="0"/>
              <a:t> </a:t>
            </a:r>
            <a:r>
              <a:rPr lang="en-US" sz="1800" dirty="0" err="1"/>
              <a:t>katedralu</a:t>
            </a:r>
            <a:r>
              <a:rPr lang="en-US" sz="1800" dirty="0"/>
              <a:t> (</a:t>
            </a:r>
            <a:r>
              <a:rPr lang="en-US" sz="1800" dirty="0" err="1"/>
              <a:t>celu</a:t>
            </a:r>
            <a:r>
              <a:rPr lang="en-US" sz="1800" dirty="0"/>
              <a:t>!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detalje</a:t>
            </a:r>
            <a:r>
              <a:rPr lang="en-US" sz="1800" dirty="0" smtClean="0"/>
              <a:t>).</a:t>
            </a:r>
            <a:endParaRPr lang="sr-Latn-RS" sz="18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r-Latn-RS" sz="1800" dirty="0"/>
              <a:t>Razred: II; nastavna tema: srpska srednjovekovna </a:t>
            </a:r>
            <a:r>
              <a:rPr lang="sr-Latn-RS" sz="1800" dirty="0" smtClean="0"/>
              <a:t>arhitektura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sr-Latn-RS" sz="1800" dirty="0"/>
              <a:t>„Definitivno najbolji zadatak od početka godine!“ </a:t>
            </a:r>
            <a:endParaRPr lang="sr-Latn-RS" sz="1800" dirty="0" smtClean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sr-Latn-RS" sz="1800" dirty="0" smtClean="0"/>
          </a:p>
          <a:p>
            <a:pPr marL="0" indent="0">
              <a:buNone/>
            </a:pPr>
            <a:r>
              <a:rPr lang="sr-Latn-RS" sz="1800" dirty="0" smtClean="0"/>
              <a:t>„I </a:t>
            </a:r>
            <a:r>
              <a:rPr lang="sr-Latn-RS" sz="1800" dirty="0"/>
              <a:t>pogled iz vazduha, “satelitski”, lepo smo </a:t>
            </a:r>
            <a:r>
              <a:rPr lang="sr-Latn-RS" sz="1800" dirty="0" smtClean="0"/>
              <a:t>počeli </a:t>
            </a:r>
            <a:r>
              <a:rPr lang="sr-Latn-RS" sz="1800" dirty="0"/>
              <a:t>od </a:t>
            </a:r>
            <a:endParaRPr lang="sr-Latn-RS" sz="1800" dirty="0" smtClean="0"/>
          </a:p>
          <a:p>
            <a:pPr marL="0" indent="0">
              <a:buNone/>
            </a:pPr>
            <a:r>
              <a:rPr lang="sr-Latn-RS" sz="1800" dirty="0" smtClean="0"/>
              <a:t>bazilike</a:t>
            </a:r>
            <a:r>
              <a:rPr lang="sr-Latn-RS" sz="1800" dirty="0"/>
              <a:t>, </a:t>
            </a:r>
            <a:r>
              <a:rPr lang="sr-Latn-RS" sz="1800" dirty="0" smtClean="0"/>
              <a:t>ali više </a:t>
            </a:r>
            <a:r>
              <a:rPr lang="sr-Latn-RS" sz="1800" dirty="0"/>
              <a:t>kao upisani krst sa </a:t>
            </a:r>
            <a:r>
              <a:rPr lang="sr-Latn-RS" sz="1800" dirty="0" smtClean="0"/>
              <a:t>skraćenim južnim </a:t>
            </a:r>
          </a:p>
          <a:p>
            <a:pPr marL="0" indent="0">
              <a:buNone/>
            </a:pPr>
            <a:r>
              <a:rPr lang="sr-Latn-RS" sz="1800" dirty="0" smtClean="0"/>
              <a:t>i </a:t>
            </a:r>
            <a:r>
              <a:rPr lang="sr-Latn-RS" sz="1800" dirty="0"/>
              <a:t>severnim </a:t>
            </a:r>
            <a:r>
              <a:rPr lang="sr-Latn-RS" sz="1800" dirty="0" smtClean="0"/>
              <a:t>krilima</a:t>
            </a:r>
            <a:r>
              <a:rPr lang="sr-Latn-RS" sz="1800" dirty="0"/>
              <a:t>, imamo na </a:t>
            </a:r>
            <a:r>
              <a:rPr lang="sr-Latn-RS" sz="1800" dirty="0" smtClean="0"/>
              <a:t>istocnoj </a:t>
            </a:r>
            <a:r>
              <a:rPr lang="sr-Latn-RS" sz="1800" dirty="0"/>
              <a:t>strani oltar, a </a:t>
            </a:r>
            <a:endParaRPr lang="sr-Latn-RS" sz="1800" dirty="0" smtClean="0"/>
          </a:p>
          <a:p>
            <a:pPr marL="0" indent="0">
              <a:buNone/>
            </a:pPr>
            <a:r>
              <a:rPr lang="sr-Latn-RS" sz="1800" dirty="0" smtClean="0"/>
              <a:t>na </a:t>
            </a:r>
            <a:r>
              <a:rPr lang="sr-Latn-RS" sz="1800" dirty="0"/>
              <a:t>sredini se </a:t>
            </a:r>
            <a:r>
              <a:rPr lang="sr-Latn-RS" sz="1800" dirty="0" smtClean="0"/>
              <a:t>diže kupola </a:t>
            </a:r>
            <a:r>
              <a:rPr lang="sr-Latn-RS" sz="1800" dirty="0"/>
              <a:t>na kocki. Onda imamo mali </a:t>
            </a:r>
            <a:endParaRPr lang="sr-Latn-RS" sz="1800" dirty="0" smtClean="0"/>
          </a:p>
          <a:p>
            <a:pPr marL="0" indent="0">
              <a:buNone/>
            </a:pPr>
            <a:r>
              <a:rPr lang="sr-Latn-RS" sz="1800" dirty="0" smtClean="0"/>
              <a:t>prelaz </a:t>
            </a:r>
            <a:r>
              <a:rPr lang="sr-Latn-RS" sz="1800" dirty="0"/>
              <a:t>izmedju </a:t>
            </a:r>
            <a:r>
              <a:rPr lang="sr-Latn-RS" sz="1800" dirty="0" smtClean="0"/>
              <a:t>bazilike i </a:t>
            </a:r>
            <a:r>
              <a:rPr lang="sr-Latn-RS" sz="1800" dirty="0"/>
              <a:t>priprate</a:t>
            </a:r>
            <a:r>
              <a:rPr lang="sr-Latn-RS" sz="1800" dirty="0" smtClean="0"/>
              <a:t>, </a:t>
            </a:r>
            <a:r>
              <a:rPr lang="sr-Latn-RS" sz="1800" dirty="0"/>
              <a:t>i onda </a:t>
            </a:r>
            <a:r>
              <a:rPr lang="sr-Latn-RS" sz="1800" dirty="0" smtClean="0"/>
              <a:t>spoljnu pripratu“</a:t>
            </a:r>
            <a:endParaRPr lang="sr-Latn-RS" sz="1800" dirty="0"/>
          </a:p>
          <a:p>
            <a:pPr marL="0" indent="0">
              <a:buNone/>
            </a:pPr>
            <a:r>
              <a:rPr lang="sr-Latn-RS" sz="1800" dirty="0" smtClean="0"/>
              <a:t>Filip Kerečki II 10, Studenica</a:t>
            </a: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50" y="3718743"/>
            <a:ext cx="4557048" cy="2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3923" y="284997"/>
            <a:ext cx="9931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onda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shvati</a:t>
            </a:r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imamo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Minecraft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srednjovekovno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carstvo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sr-Latn-R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r-Latn-R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još nekoliko odličnih maketa za našu učionicu.</a:t>
            </a:r>
          </a:p>
          <a:p>
            <a:endParaRPr lang="sr-Latn-R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-1" b="8019"/>
          <a:stretch/>
        </p:blipFill>
        <p:spPr>
          <a:xfrm>
            <a:off x="6401515" y="4088679"/>
            <a:ext cx="3943622" cy="228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88" y="4088393"/>
            <a:ext cx="4087531" cy="2301538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10132" r="3091" b="9605"/>
          <a:stretch/>
        </p:blipFill>
        <p:spPr>
          <a:xfrm>
            <a:off x="7984065" y="1231474"/>
            <a:ext cx="2361072" cy="2667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912" y="1034143"/>
            <a:ext cx="5566446" cy="31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9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577" y="382385"/>
            <a:ext cx="10196423" cy="566521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latin typeface="+mn-lt"/>
                <a:ea typeface="Cambria" panose="02040503050406030204" pitchFamily="18" charset="0"/>
              </a:rPr>
              <a:t>Muzejske re-kreacije</a:t>
            </a:r>
            <a:endParaRPr lang="en-US" sz="2800" b="1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7443" y="863742"/>
            <a:ext cx="10164368" cy="5631949"/>
          </a:xfrm>
        </p:spPr>
        <p:txBody>
          <a:bodyPr>
            <a:normAutofit/>
          </a:bodyPr>
          <a:lstStyle/>
          <a:p>
            <a:r>
              <a:rPr lang="sr-Latn-RS" sz="1800" dirty="0" smtClean="0">
                <a:ea typeface="Cambria" panose="02040503050406030204" pitchFamily="18" charset="0"/>
              </a:rPr>
              <a:t>Pošto su mnogi svetski muzeji otvorili svoja virteulna vrata, obišli smo neke od njih</a:t>
            </a:r>
            <a:r>
              <a:rPr lang="sr-Latn-RS" sz="1800" dirty="0">
                <a:ea typeface="Cambria" panose="02040503050406030204" pitchFamily="18" charset="0"/>
              </a:rPr>
              <a:t>, zavirili u nekadašnje dvorce </a:t>
            </a:r>
            <a:r>
              <a:rPr lang="sr-Latn-RS" sz="1800" dirty="0" smtClean="0">
                <a:ea typeface="Cambria" panose="02040503050406030204" pitchFamily="18" charset="0"/>
              </a:rPr>
              <a:t>a sada </a:t>
            </a:r>
            <a:r>
              <a:rPr lang="sr-Latn-RS" sz="1800" dirty="0">
                <a:ea typeface="Cambria" panose="02040503050406030204" pitchFamily="18" charset="0"/>
              </a:rPr>
              <a:t>velike </a:t>
            </a:r>
            <a:r>
              <a:rPr lang="sr-Latn-RS" sz="1800" dirty="0" smtClean="0">
                <a:ea typeface="Cambria" panose="02040503050406030204" pitchFamily="18" charset="0"/>
              </a:rPr>
              <a:t>javne zbirke (III razred). Obišli smo čuvene muzeje moderne umetnosti (IV razred). Razmenjivali smo utiske, učili o umetnicima, pravcima, stilovima, istoriji.</a:t>
            </a:r>
          </a:p>
          <a:p>
            <a:r>
              <a:rPr lang="sr-Latn-RS" sz="1800" dirty="0" smtClean="0">
                <a:ea typeface="Cambria" panose="02040503050406030204" pitchFamily="18" charset="0"/>
              </a:rPr>
              <a:t>Tokom redovne nastave, časove nekada držimo u Narodnom muzeju, a sada smo virtuelno istražili zbirke, pisali o predmetima, ali i lično interpretirali.</a:t>
            </a:r>
          </a:p>
          <a:p>
            <a:endParaRPr lang="sr-Latn-R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r-Latn-R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r-Latn-R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r-Latn-R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r-Latn-R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r-Latn-RS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r-Latn-R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ea typeface="Cambria" panose="02040503050406030204" pitchFamily="18" charset="0"/>
              </a:rPr>
              <a:t>					</a:t>
            </a:r>
            <a:r>
              <a:rPr lang="en-US" sz="1400" dirty="0" smtClean="0">
                <a:ea typeface="Cambria" panose="02040503050406030204" pitchFamily="18" charset="0"/>
              </a:rPr>
              <a:t>	     </a:t>
            </a:r>
          </a:p>
          <a:p>
            <a:pPr marL="0" indent="0">
              <a:buNone/>
            </a:pPr>
            <a:endParaRPr lang="en-US" sz="1400" dirty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ea typeface="Cambria" panose="02040503050406030204" pitchFamily="18" charset="0"/>
              </a:rPr>
              <a:t>						</a:t>
            </a:r>
            <a:r>
              <a:rPr lang="sr-Latn-RS" sz="1400" dirty="0" smtClean="0">
                <a:ea typeface="Cambria" panose="02040503050406030204" pitchFamily="18" charset="0"/>
              </a:rPr>
              <a:t>       </a:t>
            </a:r>
            <a:r>
              <a:rPr lang="sr-Latn-RS" sz="1400" dirty="0">
                <a:ea typeface="Cambria" panose="02040503050406030204" pitchFamily="18" charset="0"/>
              </a:rPr>
              <a:t>	</a:t>
            </a:r>
            <a:endParaRPr lang="en-US" sz="1400" dirty="0">
              <a:ea typeface="Cambria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ea typeface="Cambria" panose="02040503050406030204" pitchFamily="18" charset="0"/>
              </a:rPr>
              <a:t>Iva </a:t>
            </a:r>
            <a:r>
              <a:rPr lang="en-US" dirty="0" err="1" smtClean="0">
                <a:ea typeface="Cambria" panose="02040503050406030204" pitchFamily="18" charset="0"/>
              </a:rPr>
              <a:t>Krasojević</a:t>
            </a:r>
            <a:r>
              <a:rPr lang="en-US" dirty="0" smtClean="0">
                <a:ea typeface="Cambria" panose="02040503050406030204" pitchFamily="18" charset="0"/>
              </a:rPr>
              <a:t>, "</a:t>
            </a:r>
            <a:r>
              <a:rPr lang="en-US" dirty="0" err="1" smtClean="0">
                <a:ea typeface="Cambria" panose="02040503050406030204" pitchFamily="18" charset="0"/>
              </a:rPr>
              <a:t>Tehnoart</a:t>
            </a:r>
            <a:r>
              <a:rPr lang="en-US" dirty="0" smtClean="0">
                <a:ea typeface="Cambria" panose="02040503050406030204" pitchFamily="18" charset="0"/>
              </a:rPr>
              <a:t> Beograd"</a:t>
            </a:r>
            <a:endParaRPr lang="en-US" dirty="0"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060" y="2636269"/>
            <a:ext cx="3060940" cy="4221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43" y="2676202"/>
            <a:ext cx="7239954" cy="38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1252728" y="335281"/>
            <a:ext cx="10172700" cy="45719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80524" y="3080225"/>
            <a:ext cx="4800600" cy="632529"/>
          </a:xfrm>
        </p:spPr>
        <p:txBody>
          <a:bodyPr/>
          <a:lstStyle/>
          <a:p>
            <a:pPr algn="just"/>
            <a:r>
              <a:rPr lang="en-US" sz="1050" dirty="0">
                <a:ea typeface="Cambria" panose="02040503050406030204" pitchFamily="18" charset="0"/>
              </a:rPr>
              <a:t>Cornelius </a:t>
            </a:r>
            <a:r>
              <a:rPr lang="en-US" sz="1050" dirty="0" err="1">
                <a:ea typeface="Cambria" panose="02040503050406030204" pitchFamily="18" charset="0"/>
              </a:rPr>
              <a:t>Norbertus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Gijsbrechts</a:t>
            </a:r>
            <a:r>
              <a:rPr lang="en-US" sz="1050" dirty="0">
                <a:ea typeface="Cambria" panose="02040503050406030204" pitchFamily="18" charset="0"/>
              </a:rPr>
              <a:t> je </a:t>
            </a:r>
            <a:r>
              <a:rPr lang="en-US" sz="1050" dirty="0" err="1">
                <a:ea typeface="Cambria" panose="02040503050406030204" pitchFamily="18" charset="0"/>
              </a:rPr>
              <a:t>flamanski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slikar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koji</a:t>
            </a:r>
            <a:r>
              <a:rPr lang="en-US" sz="1050" dirty="0">
                <a:ea typeface="Cambria" panose="02040503050406030204" pitchFamily="18" charset="0"/>
              </a:rPr>
              <a:t> je </a:t>
            </a:r>
            <a:r>
              <a:rPr lang="sr-Latn-RS" sz="1050" dirty="0" err="1">
                <a:ea typeface="Cambria" panose="02040503050406030204" pitchFamily="18" charset="0"/>
              </a:rPr>
              <a:t>ž</a:t>
            </a:r>
            <a:r>
              <a:rPr lang="en-US" sz="1050" dirty="0" err="1" smtClean="0">
                <a:ea typeface="Cambria" panose="02040503050406030204" pitchFamily="18" charset="0"/>
              </a:rPr>
              <a:t>iveo</a:t>
            </a:r>
            <a:r>
              <a:rPr lang="en-US" sz="1050" dirty="0" smtClean="0">
                <a:ea typeface="Cambria" panose="02040503050406030204" pitchFamily="18" charset="0"/>
              </a:rPr>
              <a:t> </a:t>
            </a:r>
            <a:r>
              <a:rPr lang="en-US" sz="1050" dirty="0">
                <a:ea typeface="Cambria" panose="02040503050406030204" pitchFamily="18" charset="0"/>
              </a:rPr>
              <a:t>I radio </a:t>
            </a:r>
            <a:r>
              <a:rPr lang="en-US" sz="1050" dirty="0" err="1">
                <a:ea typeface="Cambria" panose="02040503050406030204" pitchFamily="18" charset="0"/>
              </a:rPr>
              <a:t>tokom</a:t>
            </a:r>
            <a:r>
              <a:rPr lang="en-US" sz="1050" dirty="0">
                <a:ea typeface="Cambria" panose="02040503050406030204" pitchFamily="18" charset="0"/>
              </a:rPr>
              <a:t> XVII </a:t>
            </a:r>
            <a:r>
              <a:rPr lang="en-US" sz="1050" dirty="0" err="1">
                <a:ea typeface="Cambria" panose="02040503050406030204" pitchFamily="18" charset="0"/>
              </a:rPr>
              <a:t>ceka</a:t>
            </a:r>
            <a:r>
              <a:rPr lang="en-US" sz="1050" dirty="0">
                <a:ea typeface="Cambria" panose="02040503050406030204" pitchFamily="18" charset="0"/>
              </a:rPr>
              <a:t>. Bio je </a:t>
            </a:r>
            <a:r>
              <a:rPr lang="en-US" sz="1050" dirty="0" err="1">
                <a:ea typeface="Cambria" panose="02040503050406030204" pitchFamily="18" charset="0"/>
              </a:rPr>
              <a:t>poznat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po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tehnici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koju</a:t>
            </a:r>
            <a:r>
              <a:rPr lang="en-US" sz="1050" dirty="0">
                <a:ea typeface="Cambria" panose="02040503050406030204" pitchFamily="18" charset="0"/>
              </a:rPr>
              <a:t> je </a:t>
            </a:r>
            <a:r>
              <a:rPr lang="en-US" sz="1050" dirty="0" err="1">
                <a:ea typeface="Cambria" panose="02040503050406030204" pitchFamily="18" charset="0"/>
              </a:rPr>
              <a:t>koristio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zvanu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sr-Latn-RS" sz="1050" i="1" dirty="0">
                <a:ea typeface="Cambria" panose="02040503050406030204" pitchFamily="18" charset="0"/>
              </a:rPr>
              <a:t>Trompe-l'œil </a:t>
            </a:r>
            <a:r>
              <a:rPr lang="sr-Latn-RS" sz="1050" dirty="0">
                <a:ea typeface="Cambria" panose="02040503050406030204" pitchFamily="18" charset="0"/>
              </a:rPr>
              <a:t>koja u prevodu znaci </a:t>
            </a:r>
            <a:r>
              <a:rPr lang="sr-Latn-RS" sz="1050" dirty="0" smtClean="0">
                <a:ea typeface="Cambria" panose="02040503050406030204" pitchFamily="18" charset="0"/>
              </a:rPr>
              <a:t>optička </a:t>
            </a:r>
            <a:r>
              <a:rPr lang="sr-Latn-RS" sz="1050" dirty="0">
                <a:ea typeface="Cambria" panose="02040503050406030204" pitchFamily="18" charset="0"/>
              </a:rPr>
              <a:t>iluzija. </a:t>
            </a:r>
            <a:endParaRPr lang="sr-Latn-RS" sz="1050" dirty="0" smtClean="0">
              <a:ea typeface="Cambria" panose="02040503050406030204" pitchFamily="18" charset="0"/>
            </a:endParaRPr>
          </a:p>
          <a:p>
            <a:pPr algn="just"/>
            <a:r>
              <a:rPr lang="sr-Latn-RS" sz="1050" dirty="0" smtClean="0">
                <a:ea typeface="Cambria" panose="02040503050406030204" pitchFamily="18" charset="0"/>
              </a:rPr>
              <a:t>Bilo </a:t>
            </a:r>
            <a:r>
              <a:rPr lang="sr-Latn-RS" sz="1050" dirty="0">
                <a:ea typeface="Cambria" panose="02040503050406030204" pitchFamily="18" charset="0"/>
              </a:rPr>
              <a:t>mi je interesantno da napravim reprodukciju ove slike (narodni muzej, </a:t>
            </a:r>
            <a:r>
              <a:rPr lang="sr-Latn-RS" sz="1050" dirty="0" smtClean="0">
                <a:ea typeface="Cambria" panose="02040503050406030204" pitchFamily="18" charset="0"/>
              </a:rPr>
              <a:t>Beograd) sa </a:t>
            </a:r>
            <a:r>
              <a:rPr lang="sr-Latn-RS" sz="1050" dirty="0">
                <a:ea typeface="Cambria" panose="02040503050406030204" pitchFamily="18" charset="0"/>
              </a:rPr>
              <a:t>svojim uspomenama koje inace </a:t>
            </a:r>
            <a:r>
              <a:rPr lang="sr-Latn-RS" sz="1050" dirty="0" smtClean="0">
                <a:ea typeface="Cambria" panose="02040503050406030204" pitchFamily="18" charset="0"/>
              </a:rPr>
              <a:t>kačim </a:t>
            </a:r>
            <a:r>
              <a:rPr lang="sr-Latn-RS" sz="1050" dirty="0">
                <a:ea typeface="Cambria" panose="02040503050406030204" pitchFamily="18" charset="0"/>
              </a:rPr>
              <a:t>po zidovima svoje sobe.</a:t>
            </a:r>
            <a:endParaRPr lang="en-US" sz="1050" dirty="0">
              <a:ea typeface="Cambria" panose="02040503050406030204" pitchFamily="18" charset="0"/>
            </a:endParaRPr>
          </a:p>
          <a:p>
            <a:pPr algn="just"/>
            <a:r>
              <a:rPr lang="sr-Latn-RS" sz="1050" dirty="0">
                <a:ea typeface="Cambria" panose="02040503050406030204" pitchFamily="18" charset="0"/>
              </a:rPr>
              <a:t>Ovakva tabla-prozor moze da predstavlja pogled na </a:t>
            </a:r>
            <a:r>
              <a:rPr lang="sr-Latn-RS" sz="1050" dirty="0" smtClean="0">
                <a:ea typeface="Cambria" panose="02040503050406030204" pitchFamily="18" charset="0"/>
              </a:rPr>
              <a:t>prošlost</a:t>
            </a:r>
            <a:r>
              <a:rPr lang="sr-Latn-RS" sz="1050" dirty="0">
                <a:ea typeface="Cambria" panose="02040503050406030204" pitchFamily="18" charset="0"/>
              </a:rPr>
              <a:t>, lepe </a:t>
            </a:r>
            <a:r>
              <a:rPr lang="sr-Latn-RS" sz="1050" dirty="0" smtClean="0">
                <a:ea typeface="Cambria" panose="02040503050406030204" pitchFamily="18" charset="0"/>
              </a:rPr>
              <a:t>događaje</a:t>
            </a:r>
            <a:r>
              <a:rPr lang="sr-Latn-RS" sz="1050" dirty="0">
                <a:ea typeface="Cambria" panose="02040503050406030204" pitchFamily="18" charset="0"/>
              </a:rPr>
              <a:t>, putovanja, predstave, sve ono </a:t>
            </a:r>
            <a:r>
              <a:rPr lang="sr-Latn-RS" sz="1050" dirty="0" smtClean="0">
                <a:ea typeface="Cambria" panose="02040503050406030204" pitchFamily="18" charset="0"/>
              </a:rPr>
              <a:t>što </a:t>
            </a:r>
            <a:r>
              <a:rPr lang="sr-Latn-RS" sz="1050" dirty="0">
                <a:ea typeface="Cambria" panose="02040503050406030204" pitchFamily="18" charset="0"/>
              </a:rPr>
              <a:t>je uticalo na nas i </a:t>
            </a:r>
            <a:r>
              <a:rPr lang="sr-Latn-RS" sz="1050" dirty="0" smtClean="0">
                <a:ea typeface="Cambria" panose="02040503050406030204" pitchFamily="18" charset="0"/>
              </a:rPr>
              <a:t>naše </a:t>
            </a:r>
            <a:r>
              <a:rPr lang="sr-Latn-RS" sz="1050" dirty="0">
                <a:ea typeface="Cambria" panose="02040503050406030204" pitchFamily="18" charset="0"/>
              </a:rPr>
              <a:t>odrastanje</a:t>
            </a:r>
            <a:r>
              <a:rPr lang="sr-Latn-RS" sz="1050" dirty="0" smtClean="0"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sr-Latn-RS" sz="1200" dirty="0" smtClean="0">
                <a:ea typeface="Cambria" panose="02040503050406030204" pitchFamily="18" charset="0"/>
              </a:rPr>
              <a:t>Pandora ada andrejević IV 7</a:t>
            </a:r>
            <a:endParaRPr lang="en-US" sz="1200" dirty="0">
              <a:ea typeface="Cambria" panose="02040503050406030204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24" y="4029019"/>
            <a:ext cx="6219035" cy="234665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949712" y="3943746"/>
            <a:ext cx="4800600" cy="632529"/>
          </a:xfrm>
        </p:spPr>
        <p:txBody>
          <a:bodyPr/>
          <a:lstStyle/>
          <a:p>
            <a:pPr algn="r"/>
            <a:r>
              <a:rPr lang="en-US" sz="1200" dirty="0" smtClean="0">
                <a:ea typeface="Cambria" panose="02040503050406030204" pitchFamily="18" charset="0"/>
              </a:rPr>
              <a:t>KATARIN</a:t>
            </a:r>
            <a:r>
              <a:rPr lang="sr-Latn-RS" sz="1200" dirty="0" smtClean="0">
                <a:ea typeface="Cambria" panose="02040503050406030204" pitchFamily="18" charset="0"/>
              </a:rPr>
              <a:t>a</a:t>
            </a:r>
            <a:r>
              <a:rPr lang="en-US" sz="1200" dirty="0" smtClean="0">
                <a:ea typeface="Cambria" panose="02040503050406030204" pitchFamily="18" charset="0"/>
              </a:rPr>
              <a:t> </a:t>
            </a:r>
            <a:r>
              <a:rPr lang="en-US" sz="1200" dirty="0" smtClean="0">
                <a:ea typeface="Cambria" panose="02040503050406030204" pitchFamily="18" charset="0"/>
              </a:rPr>
              <a:t>VUKOTI</a:t>
            </a:r>
            <a:r>
              <a:rPr lang="sr-Latn-RS" sz="1200" dirty="0" smtClean="0">
                <a:ea typeface="Cambria" panose="02040503050406030204" pitchFamily="18" charset="0"/>
              </a:rPr>
              <a:t>Ć III 8</a:t>
            </a:r>
            <a:endParaRPr lang="en-US" sz="1200" dirty="0"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64" y="171294"/>
            <a:ext cx="5720448" cy="3729816"/>
          </a:xfrm>
        </p:spPr>
      </p:pic>
    </p:spTree>
    <p:extLst>
      <p:ext uri="{BB962C8B-B14F-4D97-AF65-F5344CB8AC3E}">
        <p14:creationId xmlns:p14="http://schemas.microsoft.com/office/powerpoint/2010/main" val="20915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030" y="2591151"/>
            <a:ext cx="4800600" cy="632529"/>
          </a:xfrm>
        </p:spPr>
        <p:txBody>
          <a:bodyPr/>
          <a:lstStyle/>
          <a:p>
            <a:pPr algn="just"/>
            <a:r>
              <a:rPr lang="sr-Latn-RS" sz="1050" dirty="0" smtClean="0">
                <a:ea typeface="Cambria" panose="02040503050406030204" pitchFamily="18" charset="0"/>
              </a:rPr>
              <a:t>„</a:t>
            </a:r>
            <a:r>
              <a:rPr lang="en-US" sz="1050" dirty="0" smtClean="0">
                <a:ea typeface="Cambria" panose="02040503050406030204" pitchFamily="18" charset="0"/>
              </a:rPr>
              <a:t>Na </a:t>
            </a:r>
            <a:r>
              <a:rPr lang="en-US" sz="1050" dirty="0" err="1">
                <a:ea typeface="Cambria" panose="02040503050406030204" pitchFamily="18" charset="0"/>
              </a:rPr>
              <a:t>slici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su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uglavnom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 smtClean="0">
                <a:ea typeface="Cambria" panose="02040503050406030204" pitchFamily="18" charset="0"/>
              </a:rPr>
              <a:t>mra</a:t>
            </a:r>
            <a:r>
              <a:rPr lang="sr-Latn-RS" sz="1050" dirty="0" smtClean="0">
                <a:ea typeface="Cambria" panose="02040503050406030204" pitchFamily="18" charset="0"/>
              </a:rPr>
              <a:t>č</a:t>
            </a:r>
            <a:r>
              <a:rPr lang="en-US" sz="1050" dirty="0" smtClean="0">
                <a:ea typeface="Cambria" panose="02040503050406030204" pitchFamily="18" charset="0"/>
              </a:rPr>
              <a:t>ne </a:t>
            </a:r>
            <a:r>
              <a:rPr lang="en-US" sz="1050" dirty="0" err="1">
                <a:ea typeface="Cambria" panose="02040503050406030204" pitchFamily="18" charset="0"/>
              </a:rPr>
              <a:t>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sumorne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boje</a:t>
            </a:r>
            <a:r>
              <a:rPr lang="en-US" sz="1050" dirty="0">
                <a:ea typeface="Cambria" panose="02040503050406030204" pitchFamily="18" charset="0"/>
              </a:rPr>
              <a:t>, </a:t>
            </a:r>
            <a:r>
              <a:rPr lang="en-US" sz="1050" dirty="0" err="1">
                <a:ea typeface="Cambria" panose="02040503050406030204" pitchFamily="18" charset="0"/>
              </a:rPr>
              <a:t>sto</a:t>
            </a:r>
            <a:r>
              <a:rPr lang="en-US" sz="1050" dirty="0">
                <a:ea typeface="Cambria" panose="02040503050406030204" pitchFamily="18" charset="0"/>
              </a:rPr>
              <a:t> me </a:t>
            </a:r>
            <a:r>
              <a:rPr lang="en-US" sz="1050" dirty="0" err="1">
                <a:ea typeface="Cambria" panose="02040503050406030204" pitchFamily="18" charset="0"/>
              </a:rPr>
              <a:t>asocira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na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smrt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i</a:t>
            </a:r>
            <a:r>
              <a:rPr lang="en-US" sz="1050" dirty="0">
                <a:ea typeface="Cambria" panose="02040503050406030204" pitchFamily="18" charset="0"/>
              </a:rPr>
              <a:t> to ''</a:t>
            </a:r>
            <a:r>
              <a:rPr lang="en-US" sz="1050" dirty="0" err="1">
                <a:ea typeface="Cambria" panose="02040503050406030204" pitchFamily="18" charset="0"/>
              </a:rPr>
              <a:t>mrtvo</a:t>
            </a:r>
            <a:r>
              <a:rPr lang="en-US" sz="1050" dirty="0">
                <a:ea typeface="Cambria" panose="02040503050406030204" pitchFamily="18" charset="0"/>
              </a:rPr>
              <a:t>'' lice, </a:t>
            </a:r>
            <a:r>
              <a:rPr lang="en-US" sz="1050" dirty="0" err="1">
                <a:ea typeface="Cambria" panose="02040503050406030204" pitchFamily="18" charset="0"/>
              </a:rPr>
              <a:t>slika</a:t>
            </a:r>
            <a:r>
              <a:rPr lang="en-US" sz="1050" dirty="0">
                <a:ea typeface="Cambria" panose="02040503050406030204" pitchFamily="18" charset="0"/>
              </a:rPr>
              <a:t> je </a:t>
            </a:r>
            <a:r>
              <a:rPr lang="en-US" sz="1050" dirty="0" err="1">
                <a:ea typeface="Cambria" panose="02040503050406030204" pitchFamily="18" charset="0"/>
              </a:rPr>
              <a:t>čak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morbidna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na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neki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nacin</a:t>
            </a:r>
            <a:r>
              <a:rPr lang="en-US" sz="1050" dirty="0">
                <a:ea typeface="Cambria" panose="02040503050406030204" pitchFamily="18" charset="0"/>
              </a:rPr>
              <a:t>. Ali </a:t>
            </a:r>
            <a:r>
              <a:rPr lang="en-US" sz="1050" dirty="0" err="1">
                <a:ea typeface="Cambria" panose="02040503050406030204" pitchFamily="18" charset="0"/>
              </a:rPr>
              <a:t>tu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postoji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cvet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vrlo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tople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boje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što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ga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ističe</a:t>
            </a:r>
            <a:r>
              <a:rPr lang="en-US" sz="1050" dirty="0">
                <a:ea typeface="Cambria" panose="02040503050406030204" pitchFamily="18" charset="0"/>
              </a:rPr>
              <a:t> od </a:t>
            </a:r>
            <a:r>
              <a:rPr lang="en-US" sz="1050" dirty="0" err="1">
                <a:ea typeface="Cambria" panose="02040503050406030204" pitchFamily="18" charset="0"/>
              </a:rPr>
              <a:t>ostatka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mračnosti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slike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daje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joj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boju</a:t>
            </a:r>
            <a:r>
              <a:rPr lang="en-US" sz="1050" dirty="0">
                <a:ea typeface="Cambria" panose="02040503050406030204" pitchFamily="18" charset="0"/>
              </a:rPr>
              <a:t>. </a:t>
            </a:r>
            <a:r>
              <a:rPr lang="en-US" sz="1050" dirty="0" err="1">
                <a:ea typeface="Cambria" panose="02040503050406030204" pitchFamily="18" charset="0"/>
              </a:rPr>
              <a:t>Interesuje</a:t>
            </a:r>
            <a:r>
              <a:rPr lang="en-US" sz="1050" dirty="0">
                <a:ea typeface="Cambria" panose="02040503050406030204" pitchFamily="18" charset="0"/>
              </a:rPr>
              <a:t> me </a:t>
            </a:r>
            <a:r>
              <a:rPr lang="en-US" sz="1050" dirty="0" err="1">
                <a:ea typeface="Cambria" panose="02040503050406030204" pitchFamily="18" charset="0"/>
              </a:rPr>
              <a:t>koje</a:t>
            </a:r>
            <a:r>
              <a:rPr lang="en-US" sz="1050" dirty="0">
                <a:ea typeface="Cambria" panose="02040503050406030204" pitchFamily="18" charset="0"/>
              </a:rPr>
              <a:t> je </a:t>
            </a:r>
            <a:r>
              <a:rPr lang="en-US" sz="1050" dirty="0" err="1">
                <a:ea typeface="Cambria" panose="02040503050406030204" pitchFamily="18" charset="0"/>
              </a:rPr>
              <a:t>značenje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simbola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cveta</a:t>
            </a:r>
            <a:r>
              <a:rPr lang="en-US" sz="1050" dirty="0">
                <a:ea typeface="Cambria" panose="02040503050406030204" pitchFamily="18" charset="0"/>
              </a:rPr>
              <a:t>. </a:t>
            </a:r>
            <a:r>
              <a:rPr lang="en-US" sz="1050" dirty="0" err="1">
                <a:ea typeface="Cambria" panose="02040503050406030204" pitchFamily="18" charset="0"/>
              </a:rPr>
              <a:t>Ipak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po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meni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preovladava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neka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mračna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energija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na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slici</a:t>
            </a:r>
            <a:r>
              <a:rPr lang="en-US" sz="1050" dirty="0">
                <a:ea typeface="Cambria" panose="02040503050406030204" pitchFamily="18" charset="0"/>
              </a:rPr>
              <a:t>, pa da </a:t>
            </a:r>
            <a:r>
              <a:rPr lang="en-US" sz="1050" dirty="0" err="1">
                <a:ea typeface="Cambria" panose="02040503050406030204" pitchFamily="18" charset="0"/>
              </a:rPr>
              <a:t>bih</a:t>
            </a:r>
            <a:r>
              <a:rPr lang="en-US" sz="1050" dirty="0">
                <a:ea typeface="Cambria" panose="02040503050406030204" pitchFamily="18" charset="0"/>
              </a:rPr>
              <a:t> to </a:t>
            </a:r>
            <a:r>
              <a:rPr lang="en-US" sz="1050" dirty="0" err="1">
                <a:ea typeface="Cambria" panose="02040503050406030204" pitchFamily="18" charset="0"/>
              </a:rPr>
              <a:t>naglasila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svoju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verziju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sam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uradila</a:t>
            </a:r>
            <a:r>
              <a:rPr lang="en-US" sz="1050" dirty="0">
                <a:ea typeface="Cambria" panose="02040503050406030204" pitchFamily="18" charset="0"/>
              </a:rPr>
              <a:t> </a:t>
            </a:r>
            <a:r>
              <a:rPr lang="en-US" sz="1050" dirty="0" err="1">
                <a:ea typeface="Cambria" panose="02040503050406030204" pitchFamily="18" charset="0"/>
              </a:rPr>
              <a:t>crno-belo</a:t>
            </a:r>
            <a:r>
              <a:rPr lang="en-US" sz="1050" dirty="0" smtClean="0">
                <a:ea typeface="Cambria" panose="02040503050406030204" pitchFamily="18" charset="0"/>
              </a:rPr>
              <a:t>.</a:t>
            </a:r>
            <a:r>
              <a:rPr lang="sr-Latn-RS" sz="1050" dirty="0" smtClean="0">
                <a:ea typeface="Cambria" panose="02040503050406030204" pitchFamily="18" charset="0"/>
              </a:rPr>
              <a:t>“</a:t>
            </a:r>
            <a:endParaRPr lang="en-US" sz="1050" dirty="0">
              <a:ea typeface="Cambria" panose="02040503050406030204" pitchFamily="18" charset="0"/>
            </a:endParaRPr>
          </a:p>
          <a:p>
            <a:pPr algn="just"/>
            <a:r>
              <a:rPr lang="sr-Latn-RS" sz="1200" dirty="0">
                <a:ea typeface="Cambria" panose="02040503050406030204" pitchFamily="18" charset="0"/>
              </a:rPr>
              <a:t>milica končar </a:t>
            </a:r>
            <a:r>
              <a:rPr lang="sr-Latn-RS" sz="1200" dirty="0" smtClean="0">
                <a:ea typeface="Cambria" panose="02040503050406030204" pitchFamily="18" charset="0"/>
              </a:rPr>
              <a:t>iii 9</a:t>
            </a:r>
            <a:r>
              <a:rPr lang="en-US" sz="1200" dirty="0" smtClean="0">
                <a:ea typeface="Cambria" panose="02040503050406030204" pitchFamily="18" charset="0"/>
              </a:rPr>
              <a:t> </a:t>
            </a:r>
            <a:r>
              <a:rPr lang="sr-Latn-RS" sz="1200" dirty="0">
                <a:ea typeface="Cambria" panose="02040503050406030204" pitchFamily="18" charset="0"/>
              </a:rPr>
              <a:t>Nadežda petrović, betovenova maska (narodni muzej, beograd) </a:t>
            </a:r>
          </a:p>
          <a:p>
            <a:pPr algn="just"/>
            <a:endParaRPr lang="en-US" sz="1200" dirty="0">
              <a:ea typeface="Cambria" panose="020405030504060302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 b="1943"/>
          <a:stretch/>
        </p:blipFill>
        <p:spPr>
          <a:xfrm>
            <a:off x="1021030" y="3560199"/>
            <a:ext cx="5638864" cy="277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62515" y="3226"/>
            <a:ext cx="5522753" cy="377930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6922281" y="5841212"/>
            <a:ext cx="4800600" cy="632529"/>
          </a:xfrm>
        </p:spPr>
        <p:txBody>
          <a:bodyPr/>
          <a:lstStyle/>
          <a:p>
            <a:pPr algn="just"/>
            <a:r>
              <a:rPr lang="sr-Latn-RS" sz="1050" dirty="0" smtClean="0"/>
              <a:t>„Re-krecija </a:t>
            </a:r>
            <a:r>
              <a:rPr lang="sr-Latn-RS" sz="1050" dirty="0"/>
              <a:t>koju sam uradila je bila izabrana zbog </a:t>
            </a:r>
            <a:r>
              <a:rPr lang="sr-Latn-RS" sz="1050" dirty="0" smtClean="0"/>
              <a:t>poistovećivanja </a:t>
            </a:r>
            <a:r>
              <a:rPr lang="sr-Latn-RS" sz="1050" dirty="0"/>
              <a:t>sa trenutnom situacijom koja </a:t>
            </a:r>
            <a:r>
              <a:rPr lang="sr-Latn-RS" sz="1050" dirty="0" smtClean="0"/>
              <a:t>već duže </a:t>
            </a:r>
            <a:r>
              <a:rPr lang="sr-Latn-RS" sz="1050" dirty="0"/>
              <a:t>vreme </a:t>
            </a:r>
            <a:r>
              <a:rPr lang="sr-Latn-RS" sz="1050" dirty="0" smtClean="0"/>
              <a:t>vlada... </a:t>
            </a:r>
            <a:r>
              <a:rPr lang="sr-Latn-RS" sz="1050" dirty="0"/>
              <a:t>poruka ostaje </a:t>
            </a:r>
            <a:r>
              <a:rPr lang="sr-Latn-RS" sz="1050" dirty="0" smtClean="0"/>
              <a:t>ista. Čovek </a:t>
            </a:r>
            <a:r>
              <a:rPr lang="sr-Latn-RS" sz="1050" dirty="0"/>
              <a:t>sedi, radi i oko njega se </a:t>
            </a:r>
            <a:r>
              <a:rPr lang="sr-Latn-RS" sz="1050" dirty="0" smtClean="0"/>
              <a:t>ništa </a:t>
            </a:r>
            <a:r>
              <a:rPr lang="sr-Latn-RS" sz="1050" dirty="0"/>
              <a:t>ne </a:t>
            </a:r>
            <a:r>
              <a:rPr lang="sr-Latn-RS" sz="1050" dirty="0" smtClean="0"/>
              <a:t>dešava</a:t>
            </a:r>
            <a:r>
              <a:rPr lang="sr-Latn-RS" sz="1050" dirty="0"/>
              <a:t>, glavni </a:t>
            </a:r>
            <a:r>
              <a:rPr lang="sr-Latn-RS" sz="1050" dirty="0" smtClean="0"/>
              <a:t>fokus </a:t>
            </a:r>
            <a:r>
              <a:rPr lang="sr-Latn-RS" sz="1050" dirty="0"/>
              <a:t>je na njemu, </a:t>
            </a:r>
            <a:r>
              <a:rPr lang="sr-Latn-RS" sz="1050" dirty="0" smtClean="0"/>
              <a:t>posvećenom </a:t>
            </a:r>
            <a:r>
              <a:rPr lang="sr-Latn-RS" sz="1050" dirty="0"/>
              <a:t>i marljivom </a:t>
            </a:r>
            <a:r>
              <a:rPr lang="sr-Latn-RS" sz="1050" dirty="0" smtClean="0"/>
              <a:t>umetniku. </a:t>
            </a:r>
            <a:r>
              <a:rPr lang="sr-Latn-RS" sz="1050" dirty="0"/>
              <a:t>Tako otprilike i svi mi, kako đaci</a:t>
            </a:r>
            <a:r>
              <a:rPr lang="sr-Latn-RS" sz="1050" dirty="0" smtClean="0"/>
              <a:t>, nastavnici, </a:t>
            </a:r>
            <a:r>
              <a:rPr lang="sr-Latn-RS" sz="1050" dirty="0"/>
              <a:t>pa i svi drugi... Svi smo prinudjeni da </a:t>
            </a:r>
            <a:r>
              <a:rPr lang="sr-Latn-RS" sz="1050" dirty="0" smtClean="0"/>
              <a:t>veći </a:t>
            </a:r>
            <a:r>
              <a:rPr lang="sr-Latn-RS" sz="1050" dirty="0"/>
              <a:t>deo dana, ako ne i ceo, provedemo ispred ekrana </a:t>
            </a:r>
            <a:r>
              <a:rPr lang="sr-Latn-RS" sz="1050" dirty="0" smtClean="0"/>
              <a:t>završavajuci </a:t>
            </a:r>
            <a:r>
              <a:rPr lang="sr-Latn-RS" sz="1050" dirty="0"/>
              <a:t>svoje obaveze, pa samim tim i ne gledamo oko sebe. Ovog puta, nije fokus na nama, vec ispred nas</a:t>
            </a:r>
            <a:r>
              <a:rPr lang="sr-Latn-RS" sz="1050" dirty="0" smtClean="0"/>
              <a:t>.“ </a:t>
            </a:r>
          </a:p>
          <a:p>
            <a:pPr algn="r"/>
            <a:r>
              <a:rPr lang="sr-Latn-RS" sz="1050" dirty="0" smtClean="0"/>
              <a:t>Jana Marković IV 7</a:t>
            </a:r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0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 smtClean="0">
                <a:latin typeface="+mn-lt"/>
              </a:rPr>
              <a:t>Dadaistički i nadrealistički kolaži </a:t>
            </a:r>
            <a:br>
              <a:rPr lang="sr-Latn-RS" sz="2800" b="1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20869" y="1026079"/>
            <a:ext cx="4800600" cy="5155645"/>
          </a:xfrm>
        </p:spPr>
        <p:txBody>
          <a:bodyPr>
            <a:normAutofit/>
          </a:bodyPr>
          <a:lstStyle/>
          <a:p>
            <a:r>
              <a:rPr lang="sr-Latn-RS" sz="1800" b="1" dirty="0" smtClean="0">
                <a:ea typeface="Cambria" panose="02040503050406030204" pitchFamily="18" charset="0"/>
              </a:rPr>
              <a:t>„N</a:t>
            </a:r>
            <a:r>
              <a:rPr lang="en-US" sz="1800" b="1" dirty="0" err="1" smtClean="0">
                <a:ea typeface="Cambria" panose="02040503050406030204" pitchFamily="18" charset="0"/>
              </a:rPr>
              <a:t>apravite</a:t>
            </a:r>
            <a:r>
              <a:rPr lang="en-US" sz="1800" dirty="0">
                <a:ea typeface="Cambria" panose="02040503050406030204" pitchFamily="18" charset="0"/>
              </a:rPr>
              <a:t> </a:t>
            </a:r>
            <a:r>
              <a:rPr lang="en-US" sz="1800" b="1" dirty="0" err="1">
                <a:ea typeface="Cambria" panose="02040503050406030204" pitchFamily="18" charset="0"/>
              </a:rPr>
              <a:t>kolaž</a:t>
            </a:r>
            <a:r>
              <a:rPr lang="en-US" sz="1800" b="1" dirty="0">
                <a:ea typeface="Cambria" panose="02040503050406030204" pitchFamily="18" charset="0"/>
              </a:rPr>
              <a:t>/</a:t>
            </a:r>
            <a:r>
              <a:rPr lang="en-US" sz="1800" b="1" dirty="0" err="1">
                <a:ea typeface="Cambria" panose="02040503050406030204" pitchFamily="18" charset="0"/>
              </a:rPr>
              <a:t>montažu</a:t>
            </a:r>
            <a:r>
              <a:rPr lang="en-US" sz="1800" b="1" dirty="0">
                <a:ea typeface="Cambria" panose="02040503050406030204" pitchFamily="18" charset="0"/>
              </a:rPr>
              <a:t> (</a:t>
            </a:r>
            <a:r>
              <a:rPr lang="en-US" sz="1800" b="1" dirty="0" err="1">
                <a:ea typeface="Cambria" panose="02040503050406030204" pitchFamily="18" charset="0"/>
              </a:rPr>
              <a:t>na</a:t>
            </a:r>
            <a:r>
              <a:rPr lang="en-US" sz="1800" b="1" dirty="0"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a typeface="Cambria" panose="02040503050406030204" pitchFamily="18" charset="0"/>
              </a:rPr>
              <a:t>papiru</a:t>
            </a:r>
            <a:r>
              <a:rPr lang="en-US" sz="1800" b="1" dirty="0"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a typeface="Cambria" panose="02040503050406030204" pitchFamily="18" charset="0"/>
              </a:rPr>
              <a:t>ili</a:t>
            </a:r>
            <a:r>
              <a:rPr lang="en-US" sz="1800" b="1" dirty="0">
                <a:ea typeface="Cambria" panose="02040503050406030204" pitchFamily="18" charset="0"/>
              </a:rPr>
              <a:t> </a:t>
            </a:r>
            <a:r>
              <a:rPr lang="en-US" sz="1800" b="1" dirty="0" err="1">
                <a:ea typeface="Cambria" panose="02040503050406030204" pitchFamily="18" charset="0"/>
              </a:rPr>
              <a:t>digitalno</a:t>
            </a:r>
            <a:r>
              <a:rPr lang="en-US" sz="1800" b="1" dirty="0">
                <a:ea typeface="Cambria" panose="02040503050406030204" pitchFamily="18" charset="0"/>
              </a:rPr>
              <a:t>)</a:t>
            </a:r>
            <a:r>
              <a:rPr lang="en-US" sz="1800" dirty="0">
                <a:ea typeface="Cambria" panose="02040503050406030204" pitchFamily="18" charset="0"/>
              </a:rPr>
              <a:t> u </a:t>
            </a:r>
            <a:r>
              <a:rPr lang="sr-Latn-RS" sz="1800" dirty="0" err="1">
                <a:ea typeface="Cambria" panose="02040503050406030204" pitchFamily="18" charset="0"/>
              </a:rPr>
              <a:t>o</a:t>
            </a:r>
            <a:r>
              <a:rPr lang="en-US" sz="1800" dirty="0" err="1" smtClean="0">
                <a:ea typeface="Cambria" panose="02040503050406030204" pitchFamily="18" charset="0"/>
              </a:rPr>
              <a:t>pisanoj</a:t>
            </a:r>
            <a:r>
              <a:rPr lang="en-US" sz="1800" dirty="0" smtClean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dadaističkoj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ili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nadrealističkoj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tradiciji</a:t>
            </a:r>
            <a:r>
              <a:rPr lang="en-US" sz="1800" dirty="0">
                <a:ea typeface="Cambria" panose="02040503050406030204" pitchFamily="18" charset="0"/>
              </a:rPr>
              <a:t>, </a:t>
            </a:r>
            <a:r>
              <a:rPr lang="en-US" sz="1800" dirty="0" err="1">
                <a:ea typeface="Cambria" panose="02040503050406030204" pitchFamily="18" charset="0"/>
              </a:rPr>
              <a:t>ali</a:t>
            </a:r>
            <a:r>
              <a:rPr lang="en-US" sz="1800" dirty="0">
                <a:ea typeface="Cambria" panose="02040503050406030204" pitchFamily="18" charset="0"/>
              </a:rPr>
              <a:t> u </a:t>
            </a:r>
            <a:r>
              <a:rPr lang="en-US" sz="1800" dirty="0" err="1">
                <a:ea typeface="Cambria" panose="02040503050406030204" pitchFamily="18" charset="0"/>
              </a:rPr>
              <a:t>savremenom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kontekstu</a:t>
            </a:r>
            <a:r>
              <a:rPr lang="en-US" sz="1800" dirty="0">
                <a:ea typeface="Cambria" panose="02040503050406030204" pitchFamily="18" charset="0"/>
              </a:rPr>
              <a:t>. </a:t>
            </a:r>
            <a:r>
              <a:rPr lang="en-US" sz="1800" dirty="0" err="1">
                <a:ea typeface="Cambria" panose="02040503050406030204" pitchFamily="18" charset="0"/>
              </a:rPr>
              <a:t>Bilo</a:t>
            </a:r>
            <a:r>
              <a:rPr lang="en-US" sz="1800" dirty="0">
                <a:ea typeface="Cambria" panose="02040503050406030204" pitchFamily="18" charset="0"/>
              </a:rPr>
              <a:t> bi </a:t>
            </a:r>
            <a:r>
              <a:rPr lang="en-US" sz="1800" dirty="0" err="1">
                <a:ea typeface="Cambria" panose="02040503050406030204" pitchFamily="18" charset="0"/>
              </a:rPr>
              <a:t>zanimljivo</a:t>
            </a:r>
            <a:r>
              <a:rPr lang="en-US" sz="1800" dirty="0">
                <a:ea typeface="Cambria" panose="02040503050406030204" pitchFamily="18" charset="0"/>
              </a:rPr>
              <a:t> da </a:t>
            </a:r>
            <a:r>
              <a:rPr lang="en-US" sz="1800" dirty="0" err="1">
                <a:ea typeface="Cambria" panose="02040503050406030204" pitchFamily="18" charset="0"/>
              </a:rPr>
              <a:t>joj</a:t>
            </a:r>
            <a:r>
              <a:rPr lang="en-US" sz="1800" dirty="0">
                <a:ea typeface="Cambria" panose="02040503050406030204" pitchFamily="18" charset="0"/>
              </a:rPr>
              <a:t> date </a:t>
            </a:r>
            <a:r>
              <a:rPr lang="en-US" sz="1800" dirty="0" err="1">
                <a:ea typeface="Cambria" panose="02040503050406030204" pitchFamily="18" charset="0"/>
              </a:rPr>
              <a:t>i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neko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ime</a:t>
            </a:r>
            <a:r>
              <a:rPr lang="en-US" sz="1800" dirty="0">
                <a:ea typeface="Cambria" panose="02040503050406030204" pitchFamily="18" charset="0"/>
              </a:rPr>
              <a:t>. </a:t>
            </a:r>
            <a:r>
              <a:rPr lang="en-US" sz="1800" dirty="0" err="1" smtClean="0">
                <a:ea typeface="Cambria" panose="02040503050406030204" pitchFamily="18" charset="0"/>
              </a:rPr>
              <a:t>Vrlo</a:t>
            </a:r>
            <a:r>
              <a:rPr lang="en-US" sz="1800" dirty="0" smtClean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važno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za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oba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pravca</a:t>
            </a:r>
            <a:r>
              <a:rPr lang="en-US" sz="1800" dirty="0">
                <a:ea typeface="Cambria" panose="02040503050406030204" pitchFamily="18" charset="0"/>
              </a:rPr>
              <a:t> je da </a:t>
            </a:r>
            <a:r>
              <a:rPr lang="en-US" sz="1800" dirty="0" err="1">
                <a:ea typeface="Cambria" panose="02040503050406030204" pitchFamily="18" charset="0"/>
              </a:rPr>
              <a:t>koriste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slučajnost</a:t>
            </a:r>
            <a:r>
              <a:rPr lang="en-US" sz="1800" dirty="0">
                <a:ea typeface="Cambria" panose="02040503050406030204" pitchFamily="18" charset="0"/>
              </a:rPr>
              <a:t>: </a:t>
            </a:r>
            <a:r>
              <a:rPr lang="en-US" sz="1800" dirty="0" err="1">
                <a:ea typeface="Cambria" panose="02040503050406030204" pitchFamily="18" charset="0"/>
              </a:rPr>
              <a:t>slučajne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stvari</a:t>
            </a:r>
            <a:r>
              <a:rPr lang="en-US" sz="1800" dirty="0">
                <a:ea typeface="Cambria" panose="02040503050406030204" pitchFamily="18" charset="0"/>
              </a:rPr>
              <a:t>, </a:t>
            </a:r>
            <a:r>
              <a:rPr lang="en-US" sz="1800" dirty="0" err="1">
                <a:ea typeface="Cambria" panose="02040503050406030204" pitchFamily="18" charset="0"/>
              </a:rPr>
              <a:t>predmete</a:t>
            </a:r>
            <a:r>
              <a:rPr lang="en-US" sz="1800" dirty="0">
                <a:ea typeface="Cambria" panose="02040503050406030204" pitchFamily="18" charset="0"/>
              </a:rPr>
              <a:t>, </a:t>
            </a:r>
            <a:r>
              <a:rPr lang="en-US" sz="1800" dirty="0" err="1">
                <a:ea typeface="Cambria" panose="02040503050406030204" pitchFamily="18" charset="0"/>
              </a:rPr>
              <a:t>odlomke</a:t>
            </a:r>
            <a:r>
              <a:rPr lang="en-US" sz="1800" dirty="0">
                <a:ea typeface="Cambria" panose="02040503050406030204" pitchFamily="18" charset="0"/>
              </a:rPr>
              <a:t> (</a:t>
            </a:r>
            <a:r>
              <a:rPr lang="en-US" sz="1800" dirty="0" err="1">
                <a:ea typeface="Cambria" panose="02040503050406030204" pitchFamily="18" charset="0"/>
              </a:rPr>
              <a:t>npr</a:t>
            </a:r>
            <a:r>
              <a:rPr lang="en-US" sz="1800" dirty="0">
                <a:ea typeface="Cambria" panose="02040503050406030204" pitchFamily="18" charset="0"/>
              </a:rPr>
              <a:t>. </a:t>
            </a:r>
            <a:r>
              <a:rPr lang="en-US" sz="1800" dirty="0" err="1">
                <a:ea typeface="Cambria" panose="02040503050406030204" pitchFamily="18" charset="0"/>
              </a:rPr>
              <a:t>uzmete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novine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i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seckate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nasumično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izabrane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reči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ili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delove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ea typeface="Cambria" panose="02040503050406030204" pitchFamily="18" charset="0"/>
              </a:rPr>
              <a:t>reči</a:t>
            </a:r>
            <a:r>
              <a:rPr lang="sr-Latn-RS" sz="1800" dirty="0" smtClean="0">
                <a:ea typeface="Cambria" panose="02040503050406030204" pitchFamily="18" charset="0"/>
              </a:rPr>
              <a:t>)</a:t>
            </a:r>
            <a:r>
              <a:rPr lang="en-US" sz="1800" dirty="0" smtClean="0">
                <a:ea typeface="Cambria" panose="02040503050406030204" pitchFamily="18" charset="0"/>
              </a:rPr>
              <a:t>... </a:t>
            </a:r>
            <a:r>
              <a:rPr lang="en-US" sz="1800" dirty="0">
                <a:ea typeface="Cambria" panose="02040503050406030204" pitchFamily="18" charset="0"/>
              </a:rPr>
              <a:t>a </a:t>
            </a:r>
            <a:r>
              <a:rPr lang="en-US" sz="1800" dirty="0" err="1">
                <a:ea typeface="Cambria" panose="02040503050406030204" pitchFamily="18" charset="0"/>
              </a:rPr>
              <a:t>dalje</a:t>
            </a:r>
            <a:r>
              <a:rPr lang="en-US" sz="1800" dirty="0">
                <a:ea typeface="Cambria" panose="02040503050406030204" pitchFamily="18" charset="0"/>
              </a:rPr>
              <a:t> se </a:t>
            </a:r>
            <a:r>
              <a:rPr lang="en-US" sz="1800" dirty="0" err="1">
                <a:ea typeface="Cambria" panose="02040503050406030204" pitchFamily="18" charset="0"/>
              </a:rPr>
              <a:t>igrajte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kako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>
                <a:ea typeface="Cambria" panose="02040503050406030204" pitchFamily="18" charset="0"/>
              </a:rPr>
              <a:t>vam</a:t>
            </a:r>
            <a:r>
              <a:rPr lang="en-US" sz="1800" dirty="0"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ea typeface="Cambria" panose="02040503050406030204" pitchFamily="18" charset="0"/>
              </a:rPr>
              <a:t>drago</a:t>
            </a:r>
            <a:r>
              <a:rPr lang="en-US" sz="1800" dirty="0" smtClean="0">
                <a:ea typeface="Cambria" panose="02040503050406030204" pitchFamily="18" charset="0"/>
              </a:rPr>
              <a:t>.</a:t>
            </a:r>
            <a:r>
              <a:rPr lang="sr-Latn-RS" sz="1800" b="1" dirty="0" smtClean="0">
                <a:ea typeface="Cambria" panose="02040503050406030204" pitchFamily="18" charset="0"/>
              </a:rPr>
              <a:t> </a:t>
            </a:r>
            <a:r>
              <a:rPr lang="sr-Latn-RS" sz="1800" dirty="0" smtClean="0"/>
              <a:t>T</a:t>
            </a:r>
            <a:r>
              <a:rPr lang="en-US" sz="1800" dirty="0"/>
              <a:t>emu </a:t>
            </a:r>
            <a:r>
              <a:rPr lang="en-US" sz="1800" dirty="0" err="1" smtClean="0"/>
              <a:t>biram</a:t>
            </a:r>
            <a:r>
              <a:rPr lang="sr-Latn-RS" sz="1800" dirty="0" smtClean="0"/>
              <a:t>, ne samo zato što je na redu, već i</a:t>
            </a:r>
            <a:r>
              <a:rPr lang="en-US" sz="1800" dirty="0" smtClean="0"/>
              <a:t> </a:t>
            </a:r>
            <a:r>
              <a:rPr lang="en-US" sz="1800" dirty="0" err="1"/>
              <a:t>zato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mislim</a:t>
            </a:r>
            <a:r>
              <a:rPr lang="en-US" sz="1800" dirty="0"/>
              <a:t> da je</a:t>
            </a:r>
            <a:r>
              <a:rPr lang="sr-Latn-RS" sz="1800" dirty="0"/>
              <a:t> </a:t>
            </a:r>
            <a:r>
              <a:rPr lang="en-US" sz="1800" dirty="0" err="1"/>
              <a:t>aktuelna</a:t>
            </a:r>
            <a:r>
              <a:rPr lang="en-US" sz="1800" dirty="0"/>
              <a:t>: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se </a:t>
            </a:r>
            <a:r>
              <a:rPr lang="en-US" sz="1800" dirty="0" err="1"/>
              <a:t>dešava</a:t>
            </a:r>
            <a:r>
              <a:rPr lang="en-US" sz="1800" dirty="0"/>
              <a:t> je </a:t>
            </a:r>
            <a:r>
              <a:rPr lang="en-US" sz="1800" dirty="0" err="1"/>
              <a:t>pomalo</a:t>
            </a:r>
            <a:r>
              <a:rPr lang="en-US" sz="1800" dirty="0"/>
              <a:t> </a:t>
            </a:r>
            <a:r>
              <a:rPr lang="en-US" sz="1800" dirty="0" err="1" smtClean="0"/>
              <a:t>nadrealno</a:t>
            </a:r>
            <a:r>
              <a:rPr lang="sr-Latn-RS" sz="1800" dirty="0" smtClean="0"/>
              <a:t>.“</a:t>
            </a:r>
          </a:p>
          <a:p>
            <a:endParaRPr lang="sr-Latn-RS" sz="1800" dirty="0">
              <a:ea typeface="Cambria" panose="02040503050406030204" pitchFamily="18" charset="0"/>
            </a:endParaRPr>
          </a:p>
          <a:p>
            <a:r>
              <a:rPr lang="sr-Latn-RS" sz="1800" dirty="0">
                <a:ea typeface="Cambria" panose="02040503050406030204" pitchFamily="18" charset="0"/>
              </a:rPr>
              <a:t>Razred: IV</a:t>
            </a:r>
          </a:p>
          <a:p>
            <a:endParaRPr lang="en-US" sz="1800" dirty="0">
              <a:ea typeface="Cambria" panose="020405030504060302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24" y="309641"/>
            <a:ext cx="2638676" cy="270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Iva Krasojević, "Tehnoart Beograd"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69" y="2531868"/>
            <a:ext cx="2816461" cy="3378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1" y="3241022"/>
            <a:ext cx="2314574" cy="3134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5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366</TotalTime>
  <Words>592</Words>
  <Application>Microsoft Office PowerPoint</Application>
  <PresentationFormat>Widescreen</PresentationFormat>
  <Paragraphs>71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Gill Sans MT</vt:lpstr>
      <vt:lpstr>Impact</vt:lpstr>
      <vt:lpstr>Badge</vt:lpstr>
      <vt:lpstr>Pozovi m  radi magije</vt:lpstr>
      <vt:lpstr>Mim (meme) kao štit u borbi protiv korone - lična tumačenja srednjeg veka</vt:lpstr>
      <vt:lpstr>PowerPoint Presentation</vt:lpstr>
      <vt:lpstr>Minecraft ktitori i graditelji</vt:lpstr>
      <vt:lpstr>PowerPoint Presentation</vt:lpstr>
      <vt:lpstr>Muzejske re-kreacije</vt:lpstr>
      <vt:lpstr> </vt:lpstr>
      <vt:lpstr> </vt:lpstr>
      <vt:lpstr>Dadaistički i nadrealistički kolaži 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Pozovi m radi magije</dc:title>
  <dc:creator>Iva Subotic Krasojevic</dc:creator>
  <cp:lastModifiedBy>Iva Subotic Krasojevic</cp:lastModifiedBy>
  <cp:revision>39</cp:revision>
  <dcterms:created xsi:type="dcterms:W3CDTF">2020-05-28T08:48:33Z</dcterms:created>
  <dcterms:modified xsi:type="dcterms:W3CDTF">2020-05-30T19:58:52Z</dcterms:modified>
</cp:coreProperties>
</file>